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85" r:id="rId7"/>
    <p:sldId id="279" r:id="rId8"/>
    <p:sldId id="281" r:id="rId9"/>
    <p:sldId id="294" r:id="rId10"/>
    <p:sldId id="295" r:id="rId11"/>
    <p:sldId id="296" r:id="rId12"/>
    <p:sldId id="286" r:id="rId13"/>
    <p:sldId id="287" r:id="rId14"/>
    <p:sldId id="290" r:id="rId15"/>
    <p:sldId id="293" r:id="rId16"/>
    <p:sldId id="292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5D52A1-EDEC-4106-BC6E-90AD205D5CA7}">
  <a:tblStyle styleId="{CE5D52A1-EDEC-4106-BC6E-90AD205D5C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84173" autoAdjust="0"/>
  </p:normalViewPr>
  <p:slideViewPr>
    <p:cSldViewPr snapToGrid="0">
      <p:cViewPr>
        <p:scale>
          <a:sx n="66" d="100"/>
          <a:sy n="66" d="100"/>
        </p:scale>
        <p:origin x="96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6a9ed0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Technical 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Soft 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People 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Client facing 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u="non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Experience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Working in a field you wanted to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Exposure to new OS’s, new tools, new tech, a diff way of doing things?</a:t>
            </a:r>
            <a:br>
              <a:rPr lang="en-US" b="0" u="none" dirty="0"/>
            </a:br>
            <a:br>
              <a:rPr lang="en-US" b="0" u="none" dirty="0"/>
            </a:br>
            <a:r>
              <a:rPr lang="en-US" b="1" u="sng" dirty="0"/>
              <a:t>Educational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Is there any budget or funding for certs/research to that help me evolve and do my job better?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u="non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Community Exposure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Coy budget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Coy PTO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Leave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No support?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u="non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736a9ed0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3310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6a9ed0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spcBef>
                <a:spcPts val="0"/>
              </a:spcBef>
              <a:buClr>
                <a:srgbClr val="FFFFFF"/>
              </a:buClr>
              <a:buNone/>
            </a:pPr>
            <a:endParaRPr lang="en-US" sz="3200" b="1" u="sng" dirty="0">
              <a:solidFill>
                <a:srgbClr val="FFFFFF"/>
              </a:solidFill>
            </a:endParaRPr>
          </a:p>
          <a:p>
            <a:pPr marL="158750" indent="0">
              <a:spcBef>
                <a:spcPts val="0"/>
              </a:spcBef>
              <a:buClr>
                <a:srgbClr val="FFFFFF"/>
              </a:buClr>
              <a:buNone/>
            </a:pPr>
            <a:r>
              <a:rPr lang="en-US" sz="3200" b="1" u="sng" dirty="0">
                <a:solidFill>
                  <a:srgbClr val="FFFFFF"/>
                </a:solidFill>
              </a:rPr>
              <a:t>What value will this job bring to my career?</a:t>
            </a:r>
          </a:p>
          <a:p>
            <a:pPr marL="158750" indent="0">
              <a:spcBef>
                <a:spcPts val="0"/>
              </a:spcBef>
              <a:buClr>
                <a:srgbClr val="FFFFFF"/>
              </a:buClr>
              <a:buNone/>
            </a:pPr>
            <a:endParaRPr lang="en-US" sz="3200" b="1" u="sng" dirty="0">
              <a:solidFill>
                <a:srgbClr val="FFFFFF"/>
              </a:solidFill>
            </a:endParaRPr>
          </a:p>
          <a:p>
            <a:pPr marL="158750" indent="0">
              <a:spcBef>
                <a:spcPts val="0"/>
              </a:spcBef>
              <a:buClr>
                <a:srgbClr val="FFFFFF"/>
              </a:buClr>
              <a:buNone/>
            </a:pPr>
            <a:r>
              <a:rPr lang="en-US" sz="3200" b="0" u="none" dirty="0">
                <a:solidFill>
                  <a:srgbClr val="FFFFFF"/>
                </a:solidFill>
              </a:rPr>
              <a:t>The overall package, the all in consideration. </a:t>
            </a:r>
          </a:p>
          <a:p>
            <a:pPr marL="158750" indent="0">
              <a:spcBef>
                <a:spcPts val="0"/>
              </a:spcBef>
              <a:buClr>
                <a:srgbClr val="FFFFFF"/>
              </a:buClr>
              <a:buNone/>
            </a:pPr>
            <a:r>
              <a:rPr lang="en-US" sz="3200" b="0" u="none" dirty="0">
                <a:solidFill>
                  <a:srgbClr val="FFFFFF"/>
                </a:solidFill>
              </a:rPr>
              <a:t>How will this job impact my career?</a:t>
            </a:r>
          </a:p>
          <a:p>
            <a:pPr marL="158750" indent="0">
              <a:spcBef>
                <a:spcPts val="0"/>
              </a:spcBef>
              <a:buClr>
                <a:srgbClr val="FFFFFF"/>
              </a:buClr>
              <a:buNone/>
            </a:pPr>
            <a:r>
              <a:rPr lang="en-US" sz="3200" b="0" u="none" dirty="0">
                <a:solidFill>
                  <a:srgbClr val="FFFFFF"/>
                </a:solidFill>
              </a:rPr>
              <a:t>When I look for the next one, or the next one comes knocking</a:t>
            </a:r>
          </a:p>
          <a:p>
            <a:pPr marL="158750" indent="0">
              <a:spcBef>
                <a:spcPts val="0"/>
              </a:spcBef>
              <a:buClr>
                <a:srgbClr val="FFFFFF"/>
              </a:buClr>
              <a:buNone/>
            </a:pPr>
            <a:endParaRPr lang="en-US" sz="3200" b="0" u="none" dirty="0">
              <a:solidFill>
                <a:srgbClr val="FFFFFF"/>
              </a:solidFill>
            </a:endParaRPr>
          </a:p>
          <a:p>
            <a:pPr marL="158750" indent="0">
              <a:spcBef>
                <a:spcPts val="0"/>
              </a:spcBef>
              <a:buClr>
                <a:srgbClr val="FFFFFF"/>
              </a:buClr>
              <a:buNone/>
            </a:pPr>
            <a:r>
              <a:rPr lang="en-US" sz="3200" b="1" u="sng" dirty="0">
                <a:solidFill>
                  <a:srgbClr val="FFFFFF"/>
                </a:solidFill>
              </a:rPr>
              <a:t>How will this title and company look on my resume/LinkedIn.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    </a:t>
            </a:r>
            <a:r>
              <a:rPr lang="en-US" b="0" u="none" dirty="0" err="1"/>
              <a:t>Aesthtetics</a:t>
            </a:r>
            <a:r>
              <a:rPr lang="en-US" b="0" u="none" dirty="0"/>
              <a:t> Matter.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    Value Add vs Value Deduct (Company name/brand awareness)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    The title may matter (Diff companies calling the same thing something different)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u="non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736a9ed0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622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36a9ed05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summary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making the decision to accept an offer with a new company it is CRUCIAL to understand 3 basic factors. Note that these 3 parts cross pollinate the others. A symbiosis if you will.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Term? Money in the bank, quality of living, medical cover,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Mid Term-The Job: What is this job going to do for me? What skills will I learn. What ability will improve? What new challenges will I face and HOW WILL THIS AFFECT MY FUTURE.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Long Term-YOUR RESUME: How will this look on my resume? What value does this bring to me. What happens if you take a high paying gig that slowly kills you inside, and then you quit? Do that too many times you kill your career as you become a risk hire.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76" name="Google Shape;376;g736a9ed05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36a9ed05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736a9ed05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36a9ed05b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736a9ed05b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648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6a9ed05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736a9ed05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36a9ed0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736a9ed0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36a9ed05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into detail on first 3, skim over last 3</a:t>
            </a:r>
            <a:endParaRPr dirty="0"/>
          </a:p>
        </p:txBody>
      </p:sp>
      <p:sp>
        <p:nvSpPr>
          <p:cNvPr id="323" name="Google Shape;323;g736a9ed05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6a9ed0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>
                <a:solidFill>
                  <a:srgbClr val="FFFFFF"/>
                </a:solidFill>
              </a:rPr>
              <a:t>Fit my skills and abilities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 u="sng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u="none" dirty="0">
                <a:solidFill>
                  <a:srgbClr val="FFFFFF"/>
                </a:solidFill>
              </a:rPr>
              <a:t>Do I fit the role, and does it fit me? Can I do this?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u="none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>
                <a:solidFill>
                  <a:srgbClr val="FFFFFF"/>
                </a:solidFill>
              </a:rPr>
              <a:t>Ethics/culture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 u="sng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u="none" dirty="0">
                <a:solidFill>
                  <a:srgbClr val="FFFFFF"/>
                </a:solidFill>
              </a:rPr>
              <a:t>How do I feel about the atmospherics of the company?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u="none" dirty="0">
                <a:solidFill>
                  <a:srgbClr val="FFFFFF"/>
                </a:solidFill>
              </a:rPr>
              <a:t>Do their values align to mine?</a:t>
            </a:r>
            <a:br>
              <a:rPr lang="en-US" sz="1100" b="0" u="none" dirty="0">
                <a:solidFill>
                  <a:srgbClr val="FFFFFF"/>
                </a:solidFill>
              </a:rPr>
            </a:br>
            <a:r>
              <a:rPr lang="en-US" sz="1100" b="0" u="none" dirty="0">
                <a:solidFill>
                  <a:srgbClr val="FFFFFF"/>
                </a:solidFill>
              </a:rPr>
              <a:t>Can I adjust to theirs?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u="none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>
                <a:solidFill>
                  <a:srgbClr val="FFFFFF"/>
                </a:solidFill>
              </a:rPr>
              <a:t>Co-Workers/Colleagues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 u="sng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u="none" dirty="0">
                <a:solidFill>
                  <a:srgbClr val="FFFFFF"/>
                </a:solidFill>
              </a:rPr>
              <a:t>Can I see myself in the trenches with the people side by side, and my leaders at the front?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u="none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none" dirty="0">
                <a:solidFill>
                  <a:srgbClr val="FFFFFF"/>
                </a:solidFill>
              </a:rPr>
              <a:t>AGAIN/Fit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u="none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u="none" dirty="0">
                <a:solidFill>
                  <a:srgbClr val="FFFFFF"/>
                </a:solidFill>
              </a:rPr>
              <a:t>Do you </a:t>
            </a:r>
            <a:r>
              <a:rPr lang="en-US" sz="1100" b="0" u="none" dirty="0" err="1">
                <a:solidFill>
                  <a:srgbClr val="FFFFFF"/>
                </a:solidFill>
              </a:rPr>
              <a:t>trully</a:t>
            </a:r>
            <a:r>
              <a:rPr lang="en-US" sz="1100" b="0" u="none" dirty="0">
                <a:solidFill>
                  <a:srgbClr val="FFFFFF"/>
                </a:solidFill>
              </a:rPr>
              <a:t> feel, overall with everything above whether you will be successful. Make too big a jump, and fail, it will stay with you and knock your confidence.</a:t>
            </a:r>
            <a:endParaRPr b="0" u="none" dirty="0"/>
          </a:p>
        </p:txBody>
      </p:sp>
      <p:sp>
        <p:nvSpPr>
          <p:cNvPr id="336" name="Google Shape;336;g736a9ed0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6a9ed0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we putting in our pockets?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Medical, educational allowance </a:t>
            </a:r>
            <a:r>
              <a:rPr lang="en-US" dirty="0" err="1"/>
              <a:t>etc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Perks: </a:t>
            </a:r>
            <a:r>
              <a:rPr lang="en-US" dirty="0" err="1"/>
              <a:t>Querky</a:t>
            </a:r>
            <a:r>
              <a:rPr lang="en-US" dirty="0"/>
              <a:t>, staff discounts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Travel (Costs, payment per km)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736a9ed0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22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twitter.com/AngusRedBlue" TargetMode="External"/><Relationship Id="rId7" Type="http://schemas.openxmlformats.org/officeDocument/2006/relationships/hyperlink" Target="https://www.hackthebox.eu/home/users/profile/195578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chwroth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github.com/AngusRed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twitter.com/hack_south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4716100" y="2743161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Making the call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Making the right decision when changing jobs in Cyber.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486250B-F71E-4830-AF3A-47C82F1C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858" y="297340"/>
            <a:ext cx="3498371" cy="3498371"/>
          </a:xfrm>
          <a:prstGeom prst="rect">
            <a:avLst/>
          </a:prstGeom>
        </p:spPr>
      </p:pic>
      <p:pic>
        <p:nvPicPr>
          <p:cNvPr id="6150" name="Picture 6" descr="Diary of Hackers">
            <a:extLst>
              <a:ext uri="{FF2B5EF4-FFF2-40B4-BE49-F238E27FC236}">
                <a16:creationId xmlns:a16="http://schemas.microsoft.com/office/drawing/2014/main" id="{F7F83080-ADDF-4FFA-9894-298AF84E5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7419"/>
            <a:ext cx="5783850" cy="15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to Consider: The Medium Term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</a:rPr>
              <a:t>What skills will I gain in this role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</a:rPr>
              <a:t>Experience can I build up with this new role?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</a:rPr>
              <a:t>What educational/research support will I get in this new role?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</a:rPr>
              <a:t>What exposure in the community will this role give me?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Def Con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Security </a:t>
            </a:r>
            <a:r>
              <a:rPr lang="en-US" sz="2800" dirty="0" err="1">
                <a:solidFill>
                  <a:srgbClr val="FFFFFF"/>
                </a:solidFill>
              </a:rPr>
              <a:t>BSides</a:t>
            </a:r>
            <a:endParaRPr lang="en-US" sz="2800"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IT Web Africa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Etc.</a:t>
            </a:r>
          </a:p>
          <a:p>
            <a:pPr lvl="2"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81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to Consider: The Long Term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How will this job impact my career?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How will this title and company look on my resume/LinkedIn.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What value will I gain from the people I meet at this company (Networking).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Does this job lead me closer to my career goals?</a:t>
            </a: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46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Making the call: Summary</a:t>
            </a:r>
            <a:endParaRPr dirty="0"/>
          </a:p>
        </p:txBody>
      </p:sp>
      <p:sp>
        <p:nvSpPr>
          <p:cNvPr id="379" name="Google Shape;379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800" dirty="0">
                <a:solidFill>
                  <a:srgbClr val="FFFFFF"/>
                </a:solidFill>
              </a:rPr>
              <a:t>The core aspects</a:t>
            </a:r>
            <a:endParaRPr sz="28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2400" dirty="0">
                <a:solidFill>
                  <a:srgbClr val="FFFFFF"/>
                </a:solidFill>
              </a:rPr>
              <a:t>The MONEY</a:t>
            </a:r>
            <a:endParaRPr sz="24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2400" dirty="0">
                <a:solidFill>
                  <a:srgbClr val="FFFFFF"/>
                </a:solidFill>
              </a:rPr>
              <a:t>The JOB</a:t>
            </a:r>
            <a:endParaRPr sz="24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2400" dirty="0">
                <a:solidFill>
                  <a:srgbClr val="FFFFFF"/>
                </a:solidFill>
              </a:rPr>
              <a:t>The RESUME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81" name="Google Shape;381;p44" descr="life career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764" y="809625"/>
            <a:ext cx="4132793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 descr="great success win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99" y="3541486"/>
            <a:ext cx="4270829" cy="229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3200" dirty="0"/>
              <a:t>Making the call – Concluded</a:t>
            </a:r>
            <a:endParaRPr sz="3200" dirty="0"/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1"/>
          </p:nvPr>
        </p:nvSpPr>
        <p:spPr>
          <a:xfrm>
            <a:off x="6874103" y="5159370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br>
              <a:rPr lang="en-US" sz="3600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it-IT" sz="2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it-IT" sz="3600" b="0" i="1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 seun, mo ti pari</a:t>
            </a:r>
            <a:endParaRPr sz="3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Happy Well Done GIF">
            <a:extLst>
              <a:ext uri="{FF2B5EF4-FFF2-40B4-BE49-F238E27FC236}">
                <a16:creationId xmlns:a16="http://schemas.microsoft.com/office/drawing/2014/main" id="{E6F7B8AE-B7F8-491E-BC68-E99CB21E47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36" y="1332630"/>
            <a:ext cx="5210028" cy="347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Questions!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Speak now or forever hold your peace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ctrTitle"/>
          </p:nvPr>
        </p:nvSpPr>
        <p:spPr>
          <a:xfrm>
            <a:off x="5339850" y="467055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Thanks!</a:t>
            </a:r>
            <a:endParaRPr dirty="0"/>
          </a:p>
        </p:txBody>
      </p:sp>
      <p:sp>
        <p:nvSpPr>
          <p:cNvPr id="414" name="Google Shape;414;p49"/>
          <p:cNvSpPr txBox="1">
            <a:spLocks noGrp="1"/>
          </p:cNvSpPr>
          <p:nvPr>
            <p:ph type="subTitle" idx="1"/>
          </p:nvPr>
        </p:nvSpPr>
        <p:spPr>
          <a:xfrm>
            <a:off x="4390572" y="2204136"/>
            <a:ext cx="5633690" cy="465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My talk:</a:t>
            </a: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 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/>
          </a:p>
        </p:txBody>
      </p:sp>
      <p:pic>
        <p:nvPicPr>
          <p:cNvPr id="3074" name="Picture 2" descr="Animated GIF">
            <a:extLst>
              <a:ext uri="{FF2B5EF4-FFF2-40B4-BE49-F238E27FC236}">
                <a16:creationId xmlns:a16="http://schemas.microsoft.com/office/drawing/2014/main" id="{5B29C714-E2C0-47F9-87A2-A537785A89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72" y="2157639"/>
            <a:ext cx="7293428" cy="410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13;p49">
            <a:extLst>
              <a:ext uri="{FF2B5EF4-FFF2-40B4-BE49-F238E27FC236}">
                <a16:creationId xmlns:a16="http://schemas.microsoft.com/office/drawing/2014/main" id="{6A047BB4-C8C3-430F-B634-241155311920}"/>
              </a:ext>
            </a:extLst>
          </p:cNvPr>
          <p:cNvSpPr txBox="1">
            <a:spLocks/>
          </p:cNvSpPr>
          <p:nvPr/>
        </p:nvSpPr>
        <p:spPr>
          <a:xfrm>
            <a:off x="4390572" y="2204136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  <a:defRPr sz="5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  <a:defRPr sz="5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  <a:defRPr sz="5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  <a:defRPr sz="5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  <a:defRPr sz="5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  <a:defRPr sz="5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  <a:defRPr sz="5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  <a:defRPr sz="5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  <a:defRPr sz="5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6000"/>
              <a:buFont typeface="Calibri"/>
              <a:buNone/>
            </a:pPr>
            <a:r>
              <a:rPr lang="en-US" sz="3600" dirty="0"/>
              <a:t>My talk:</a:t>
            </a:r>
          </a:p>
        </p:txBody>
      </p:sp>
      <p:pic>
        <p:nvPicPr>
          <p:cNvPr id="3076" name="Picture 4" descr="Diary of Hackers">
            <a:extLst>
              <a:ext uri="{FF2B5EF4-FFF2-40B4-BE49-F238E27FC236}">
                <a16:creationId xmlns:a16="http://schemas.microsoft.com/office/drawing/2014/main" id="{D3EB1949-7B0D-49D6-AB57-706B74505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279" y="343925"/>
            <a:ext cx="3458721" cy="90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dirty="0"/>
              <a:t>Socials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Find me!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B5EB5-A5D3-4BB0-9C8B-4BF7C4F08EE7}"/>
              </a:ext>
            </a:extLst>
          </p:cNvPr>
          <p:cNvSpPr/>
          <p:nvPr/>
        </p:nvSpPr>
        <p:spPr>
          <a:xfrm>
            <a:off x="5308000" y="1586522"/>
            <a:ext cx="15632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3"/>
              </a:rPr>
              <a:t>@</a:t>
            </a:r>
            <a:r>
              <a:rPr lang="en-ZA" dirty="0" err="1">
                <a:hlinkClick r:id="rId3"/>
              </a:rPr>
              <a:t>AngusRedBlue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61035-F2AF-490D-9A3D-FE5DF07F30DF}"/>
              </a:ext>
            </a:extLst>
          </p:cNvPr>
          <p:cNvSpPr/>
          <p:nvPr/>
        </p:nvSpPr>
        <p:spPr>
          <a:xfrm>
            <a:off x="5285375" y="2040641"/>
            <a:ext cx="1282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4"/>
              </a:rPr>
              <a:t>@</a:t>
            </a:r>
            <a:r>
              <a:rPr lang="en-ZA" dirty="0" err="1">
                <a:hlinkClick r:id="rId4"/>
              </a:rPr>
              <a:t>hack_south</a:t>
            </a:r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BCBAD-BF6A-4EB8-8ED9-884D9723D5E6}"/>
              </a:ext>
            </a:extLst>
          </p:cNvPr>
          <p:cNvSpPr/>
          <p:nvPr/>
        </p:nvSpPr>
        <p:spPr>
          <a:xfrm>
            <a:off x="5293988" y="2457801"/>
            <a:ext cx="2483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https://github.com/AngusRed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D9205-C6A5-4C73-B744-FD75AB09628A}"/>
              </a:ext>
            </a:extLst>
          </p:cNvPr>
          <p:cNvSpPr/>
          <p:nvPr/>
        </p:nvSpPr>
        <p:spPr>
          <a:xfrm>
            <a:off x="5303743" y="2879308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6"/>
              </a:rPr>
              <a:t>/in/chwroth/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BBD42-3B9A-4351-896D-2AF83CC76725}"/>
              </a:ext>
            </a:extLst>
          </p:cNvPr>
          <p:cNvSpPr/>
          <p:nvPr/>
        </p:nvSpPr>
        <p:spPr>
          <a:xfrm>
            <a:off x="5253497" y="3293591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7"/>
              </a:rPr>
              <a:t>HTB User/195578</a:t>
            </a:r>
            <a:endParaRPr lang="en-ZA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11B591B-B595-4301-B346-4B8C3F2B8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1550273"/>
            <a:ext cx="395586" cy="39558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68253C7-EF1D-4BFD-963F-B7606077E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2021923"/>
            <a:ext cx="395586" cy="395586"/>
          </a:xfrm>
          <a:prstGeom prst="rect">
            <a:avLst/>
          </a:prstGeom>
        </p:spPr>
      </p:pic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CE6C130-BD71-4F20-B11B-A25F752D1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187" y="2466696"/>
            <a:ext cx="355194" cy="355194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448C2BF-91F1-4F8E-AE7B-65658D052D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2574" y="2846557"/>
            <a:ext cx="363807" cy="363807"/>
          </a:xfrm>
          <a:prstGeom prst="rect">
            <a:avLst/>
          </a:prstGeom>
        </p:spPr>
      </p:pic>
      <p:pic>
        <p:nvPicPr>
          <p:cNvPr id="1026" name="Picture 2" descr="Hack The Box - Hack The Box added a new photo. | Facebook">
            <a:extLst>
              <a:ext uri="{FF2B5EF4-FFF2-40B4-BE49-F238E27FC236}">
                <a16:creationId xmlns:a16="http://schemas.microsoft.com/office/drawing/2014/main" id="{1C034AC6-0DF5-4AA0-8BD1-19C2B25B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b="-1"/>
          <a:stretch/>
        </p:blipFill>
        <p:spPr bwMode="auto">
          <a:xfrm>
            <a:off x="4892574" y="3293591"/>
            <a:ext cx="355195" cy="3561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1EAD8D1-1593-4E8E-8598-6E6F01C358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1782" y="3849317"/>
            <a:ext cx="756850" cy="4742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8093E9B-B1C9-4A5D-B84B-00F4B89EC4F5}"/>
              </a:ext>
            </a:extLst>
          </p:cNvPr>
          <p:cNvSpPr/>
          <p:nvPr/>
        </p:nvSpPr>
        <p:spPr>
          <a:xfrm>
            <a:off x="5595559" y="3941530"/>
            <a:ext cx="1945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400" b="1" dirty="0">
                <a:solidFill>
                  <a:schemeClr val="bg1"/>
                </a:solidFill>
              </a:rPr>
              <a:t>Redherd.io</a:t>
            </a:r>
          </a:p>
        </p:txBody>
      </p:sp>
    </p:spTree>
    <p:extLst>
      <p:ext uri="{BB962C8B-B14F-4D97-AF65-F5344CB8AC3E}">
        <p14:creationId xmlns:p14="http://schemas.microsoft.com/office/powerpoint/2010/main" val="412105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Engagement : Talk Outline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Char char="●"/>
            </a:pPr>
            <a:r>
              <a:rPr lang="en-US" sz="2400" b="1" dirty="0"/>
              <a:t>Introduction: </a:t>
            </a:r>
            <a:r>
              <a:rPr lang="en-US" sz="2400" dirty="0"/>
              <a:t>/</a:t>
            </a:r>
            <a:r>
              <a:rPr lang="en-US" sz="2400" dirty="0" err="1"/>
              <a:t>whoami</a:t>
            </a:r>
            <a:r>
              <a:rPr lang="en-US" sz="2400" dirty="0"/>
              <a:t> /ipconfig all</a:t>
            </a: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Char char="●"/>
            </a:pPr>
            <a:r>
              <a:rPr lang="en-US" sz="2400" b="1" dirty="0"/>
              <a:t>Your career:</a:t>
            </a:r>
            <a:r>
              <a:rPr lang="en-US" sz="2400" dirty="0"/>
              <a:t> Short term vs Medium Term vs Long Term Career decisions </a:t>
            </a: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Char char="●"/>
            </a:pPr>
            <a:r>
              <a:rPr lang="en-US" sz="2400" b="1" dirty="0"/>
              <a:t>Questions:</a:t>
            </a:r>
            <a:r>
              <a:rPr lang="en-US" sz="2400" dirty="0"/>
              <a:t> Ask away!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Char char="●"/>
            </a:pPr>
            <a:r>
              <a:rPr lang="en-US" sz="2400" b="1" dirty="0"/>
              <a:t>TIME: </a:t>
            </a:r>
            <a:r>
              <a:rPr lang="en-US" sz="2400" dirty="0"/>
              <a:t>~ 15min Talk / 5min Questions</a:t>
            </a:r>
            <a:endParaRPr sz="24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Making the call</a:t>
            </a:r>
            <a:endParaRPr dirty="0"/>
          </a:p>
        </p:txBody>
      </p:sp>
      <p:sp>
        <p:nvSpPr>
          <p:cNvPr id="154" name="Google Shape;154;p16"/>
          <p:cNvSpPr txBox="1"/>
          <p:nvPr/>
        </p:nvSpPr>
        <p:spPr>
          <a:xfrm>
            <a:off x="8225500" y="4894025"/>
            <a:ext cx="31806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en-US" sz="36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36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17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17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whoami</a:t>
            </a:r>
            <a:r>
              <a:rPr lang="en-US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/ipconfig all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2" name="Picture 2" descr="Austin Powers Hello GIF">
            <a:extLst>
              <a:ext uri="{FF2B5EF4-FFF2-40B4-BE49-F238E27FC236}">
                <a16:creationId xmlns:a16="http://schemas.microsoft.com/office/drawing/2014/main" id="{745C180D-DA0F-4152-8114-2D0C6991CE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72" y="1727199"/>
            <a:ext cx="5550350" cy="29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92312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Introduction – $ career/ ls -a</a:t>
            </a:r>
            <a:endParaRPr dirty="0"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/>
              <a:t>Charles H Wroth</a:t>
            </a:r>
            <a:endParaRPr sz="1400" dirty="0"/>
          </a:p>
          <a:p>
            <a:pPr marL="635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/>
              <a:t>*</a:t>
            </a:r>
            <a:r>
              <a:rPr lang="en-US" sz="1800" b="1" dirty="0"/>
              <a:t>6 Years: Former British Airborne (3 PARA) UK</a:t>
            </a:r>
            <a:endParaRPr sz="1800" b="1" dirty="0"/>
          </a:p>
          <a:p>
            <a:pPr marL="635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*</a:t>
            </a:r>
            <a:r>
              <a:rPr lang="en-US" sz="1800" b="1" dirty="0"/>
              <a:t>6 Years :High Risk Security Advisor (</a:t>
            </a:r>
            <a:r>
              <a:rPr lang="en-US" sz="1800" b="1" dirty="0" err="1"/>
              <a:t>PhysSec</a:t>
            </a:r>
            <a:r>
              <a:rPr lang="en-US" sz="1800" b="1" dirty="0"/>
              <a:t>)</a:t>
            </a:r>
            <a:endParaRPr sz="1800" b="1" dirty="0"/>
          </a:p>
          <a:p>
            <a:pPr marL="635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*</a:t>
            </a:r>
            <a:r>
              <a:rPr lang="en-US" sz="1800" b="1" dirty="0"/>
              <a:t>3 Years: Technical Security Recruiter (Redherd.io)</a:t>
            </a:r>
            <a:endParaRPr sz="1800" b="1" dirty="0"/>
          </a:p>
          <a:p>
            <a:pPr marL="635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  </a:t>
            </a:r>
            <a:r>
              <a:rPr lang="en-US" sz="1800" dirty="0"/>
              <a:t>-Technically advanced security hiring (USA, UK, RSA)</a:t>
            </a:r>
            <a:endParaRPr sz="1800" dirty="0"/>
          </a:p>
          <a:p>
            <a:pPr marL="635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  -B Sides Cape Town Co-Organizer (Logistics)</a:t>
            </a:r>
            <a:endParaRPr sz="1800" dirty="0"/>
          </a:p>
          <a:p>
            <a:pPr marL="635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  -Def Con RTV Volt, BTV Staff, </a:t>
            </a:r>
            <a:r>
              <a:rPr lang="en-US" sz="1800" dirty="0" err="1"/>
              <a:t>CaHV</a:t>
            </a:r>
            <a:r>
              <a:rPr lang="en-US" sz="1800" dirty="0"/>
              <a:t> Volt</a:t>
            </a:r>
            <a:endParaRPr sz="1800" dirty="0"/>
          </a:p>
          <a:p>
            <a:pPr marL="635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  -Founder of Hack South Cyber Community</a:t>
            </a:r>
          </a:p>
          <a:p>
            <a:pPr marL="635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	/</a:t>
            </a:r>
            <a:r>
              <a:rPr lang="en-US" sz="1800" dirty="0" err="1"/>
              <a:t>hacksouth.africa</a:t>
            </a:r>
            <a:endParaRPr lang="en-US" sz="1800" dirty="0"/>
          </a:p>
          <a:p>
            <a:pPr marL="520700" lvl="1" indent="0">
              <a:lnSpc>
                <a:spcPct val="150000"/>
              </a:lnSpc>
              <a:spcBef>
                <a:spcPts val="0"/>
              </a:spcBef>
              <a:buNone/>
            </a:pPr>
            <a:endParaRPr sz="1600" dirty="0"/>
          </a:p>
          <a:p>
            <a:pPr marL="635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</a:t>
            </a:r>
            <a:endParaRPr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AD340C6-AD30-4AC6-A48E-C53D8086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616" y="681037"/>
            <a:ext cx="2897165" cy="1815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68ACE-A612-4BE3-9A92-AFF2EE676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627" y="2631257"/>
            <a:ext cx="5095144" cy="3991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5320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0" y="4161425"/>
            <a:ext cx="2544179" cy="254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4579" y="4741850"/>
            <a:ext cx="2485021" cy="196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E362597-87EE-496D-BCA9-2F68787B8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546" y="736705"/>
            <a:ext cx="4953607" cy="31040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Making the call</a:t>
            </a:r>
            <a:endParaRPr dirty="0"/>
          </a:p>
        </p:txBody>
      </p:sp>
      <p:sp>
        <p:nvSpPr>
          <p:cNvPr id="373" name="Google Shape;373;p43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dirty="0"/>
              <a:t>The offer</a:t>
            </a: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Factors to think about when getting an offer. </a:t>
            </a:r>
            <a:endParaRPr dirty="0"/>
          </a:p>
        </p:txBody>
      </p:sp>
      <p:pic>
        <p:nvPicPr>
          <p:cNvPr id="2050" name="Picture 2" descr="Season 7 Nbc GIF by The Office">
            <a:extLst>
              <a:ext uri="{FF2B5EF4-FFF2-40B4-BE49-F238E27FC236}">
                <a16:creationId xmlns:a16="http://schemas.microsoft.com/office/drawing/2014/main" id="{6E140FAE-5707-4E5B-8A01-74A89EC26A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875" y="1494971"/>
            <a:ext cx="371856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Making the call: What to consider (Overview)</a:t>
            </a:r>
            <a:endParaRPr dirty="0"/>
          </a:p>
        </p:txBody>
      </p:sp>
      <p:sp>
        <p:nvSpPr>
          <p:cNvPr id="7" name="Google Shape;339;p39">
            <a:extLst>
              <a:ext uri="{FF2B5EF4-FFF2-40B4-BE49-F238E27FC236}">
                <a16:creationId xmlns:a16="http://schemas.microsoft.com/office/drawing/2014/main" id="{AE13E931-2904-4086-99F4-19699F83F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800" dirty="0">
                <a:solidFill>
                  <a:srgbClr val="FFFFFF"/>
                </a:solidFill>
              </a:rPr>
              <a:t>Points to consider before accepting a offer</a:t>
            </a:r>
            <a:endParaRPr sz="28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2800" dirty="0">
                <a:solidFill>
                  <a:srgbClr val="FFFFFF"/>
                </a:solidFill>
              </a:rPr>
              <a:t>Your skills and abilities?</a:t>
            </a:r>
            <a:endParaRPr sz="28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2800" dirty="0">
                <a:solidFill>
                  <a:srgbClr val="FFFFFF"/>
                </a:solidFill>
              </a:rPr>
              <a:t>Ethics/culture?</a:t>
            </a:r>
            <a:endParaRPr sz="28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2800" dirty="0">
                <a:solidFill>
                  <a:srgbClr val="FFFFFF"/>
                </a:solidFill>
              </a:rPr>
              <a:t>Team Cohesion</a:t>
            </a:r>
          </a:p>
          <a:p>
            <a:pPr marL="5715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sz="2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800" dirty="0">
                <a:solidFill>
                  <a:srgbClr val="FFFFFF"/>
                </a:solidFill>
              </a:rPr>
              <a:t>The Offer</a:t>
            </a:r>
            <a:endParaRPr sz="28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2800" dirty="0">
                <a:solidFill>
                  <a:srgbClr val="FFFFFF"/>
                </a:solidFill>
              </a:rPr>
              <a:t>Short term gain?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FFFFFF"/>
                </a:solidFill>
              </a:rPr>
              <a:t>Medium Term</a:t>
            </a: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2800" dirty="0">
                <a:solidFill>
                  <a:srgbClr val="FFFFFF"/>
                </a:solidFill>
              </a:rPr>
              <a:t>Long term gain</a:t>
            </a:r>
            <a:endParaRPr sz="2800"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to Consider: The basics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Does the job fit my skills and abilities?</a:t>
            </a:r>
            <a:endParaRPr sz="32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Does the company match my ethics/culture?</a:t>
            </a:r>
            <a:endParaRPr sz="32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Do I get on with the teammates, line manager and higher ups?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Do I truly believe I will be successful in this role and deliver according to my pay scale?</a:t>
            </a:r>
            <a:endParaRPr sz="3200"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to Consider: The short term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Base Salary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Benefits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Perks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Travel/Location/Relocation</a:t>
            </a: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jerry maguire GIF by Jerology">
            <a:extLst>
              <a:ext uri="{FF2B5EF4-FFF2-40B4-BE49-F238E27FC236}">
                <a16:creationId xmlns:a16="http://schemas.microsoft.com/office/drawing/2014/main" id="{B9494DFA-C6D2-4E53-B154-AA3B50CE1F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3943350"/>
            <a:ext cx="5827485" cy="254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</TotalTime>
  <Words>938</Words>
  <Application>Microsoft Office PowerPoint</Application>
  <PresentationFormat>Widescreen</PresentationFormat>
  <Paragraphs>142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Montserrat</vt:lpstr>
      <vt:lpstr>Arial</vt:lpstr>
      <vt:lpstr>Calibri</vt:lpstr>
      <vt:lpstr>Courier New</vt:lpstr>
      <vt:lpstr>Lato</vt:lpstr>
      <vt:lpstr>Focus</vt:lpstr>
      <vt:lpstr>Making the call</vt:lpstr>
      <vt:lpstr>Engagement : Talk Outline</vt:lpstr>
      <vt:lpstr>Making the call</vt:lpstr>
      <vt:lpstr>Introduction – $ career/ ls -a</vt:lpstr>
      <vt:lpstr>PowerPoint Presentation</vt:lpstr>
      <vt:lpstr>Making the call</vt:lpstr>
      <vt:lpstr>Making the call: What to consider (Overview)</vt:lpstr>
      <vt:lpstr>What to Consider: The basics</vt:lpstr>
      <vt:lpstr>What to Consider: The short term</vt:lpstr>
      <vt:lpstr>What to Consider: The Medium Term</vt:lpstr>
      <vt:lpstr>What to Consider: The Long Term</vt:lpstr>
      <vt:lpstr>Making the call: Summary</vt:lpstr>
      <vt:lpstr>Making the call – Concluded</vt:lpstr>
      <vt:lpstr>I Recruit Hackers</vt:lpstr>
      <vt:lpstr>Thanks!</vt:lpstr>
      <vt:lpstr>I Recruit Hackers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Recruit Hackers</dc:title>
  <dc:creator>Charles.Wroth</dc:creator>
  <cp:lastModifiedBy>Charles Wroth</cp:lastModifiedBy>
  <cp:revision>18</cp:revision>
  <dcterms:modified xsi:type="dcterms:W3CDTF">2021-12-04T09:56:27Z</dcterms:modified>
</cp:coreProperties>
</file>